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B498B-973C-480D-A9A3-3F3770761E6C}" type="datetimeFigureOut">
              <a:rPr lang="en-US" smtClean="0"/>
              <a:pPr/>
              <a:t>22-Sep-15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59639-3D68-460F-9891-74EB62CC5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718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9639-3D68-460F-9891-74EB62CC57C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25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2671C-1B5E-4F72-B117-B51FF4250F2D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EBEA-74DE-4190-BE79-9FC0C7CE5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53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114F-128A-4286-82F1-F33435A374F4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EBEA-74DE-4190-BE79-9FC0C7CE5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8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930A-9CA5-420A-A121-EE54D34C70F1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EBEA-74DE-4190-BE79-9FC0C7CE5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62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F72B1-C10C-458B-BC0F-A172F22D5760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EBEA-74DE-4190-BE79-9FC0C7CE5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962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ECDCA-2DED-4B64-9C0C-3DB1D4CF9478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EBEA-74DE-4190-BE79-9FC0C7CE5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724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D7A7-4D69-48A0-A0E0-492E1B53528B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EBEA-74DE-4190-BE79-9FC0C7CE5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109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323C6-0FB6-4E36-8604-D2E8F34A6B93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EBEA-74DE-4190-BE79-9FC0C7CE5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67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1E58-2995-4235-95C6-9EDC6DF89434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EBEA-74DE-4190-BE79-9FC0C7CE5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45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492A-D4FE-44E7-8E3F-7D4BC1FB223A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EBEA-74DE-4190-BE79-9FC0C7CE5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188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2C48-B616-422A-B736-A80610BFCDE7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EBEA-74DE-4190-BE79-9FC0C7CE5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51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DCF6-87EE-40A5-A948-78EF60F9AC11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EBEA-74DE-4190-BE79-9FC0C7CE5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73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DA35E-8B47-45D5-8ED6-1DF06C777595}" type="datetime1">
              <a:rPr lang="en-US" smtClean="0"/>
              <a:pPr/>
              <a:t>22-Sep-15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2016 Elsevier Ltd.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DEBEA-74DE-4190-BE79-9FC0C7CE50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376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7277" y="2245766"/>
            <a:ext cx="4257446" cy="2366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71344" y="4770043"/>
            <a:ext cx="8546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 smtClean="0"/>
              <a:t>FIGURE 22.1 Schematic Diagram of Slump and Slump Flow Tests</a:t>
            </a:r>
            <a:endParaRPr lang="en-US" sz="1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773" y="810158"/>
            <a:ext cx="2238451" cy="25310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1071" y="3646670"/>
            <a:ext cx="25786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0" u="none" strike="noStrike" baseline="0" dirty="0" smtClean="0"/>
              <a:t>FIGURE 22.10 Air Content </a:t>
            </a:r>
            <a:r>
              <a:rPr lang="fr-FR" sz="1400" b="1" i="0" u="none" strike="noStrike" baseline="0" dirty="0" err="1" smtClean="0"/>
              <a:t>Meter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827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9224" y="1267968"/>
            <a:ext cx="3419856" cy="18348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65426" y="3756398"/>
            <a:ext cx="34896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22.11 Compacting Test Cubes on Site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71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8777" y="728777"/>
            <a:ext cx="3443630" cy="2584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62614" y="3994142"/>
            <a:ext cx="3626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22.12 Filled Cube and Cylinder </a:t>
            </a:r>
            <a:r>
              <a:rPr lang="en-US" sz="1400" b="1" i="0" u="none" strike="noStrike" baseline="0" dirty="0" err="1" smtClean="0"/>
              <a:t>Moulds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84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9145" y="1186891"/>
            <a:ext cx="3467405" cy="23262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1968" y="4020235"/>
            <a:ext cx="6845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 smtClean="0"/>
              <a:t>FIGURE 22.13 Crushing Cylinder (Right) and Cube (Left)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64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003" y="1088136"/>
            <a:ext cx="2691994" cy="24140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2914" y="4030718"/>
            <a:ext cx="3798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22.14 The Effect of Increasing Load Rates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49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7512" y="743407"/>
            <a:ext cx="3456432" cy="2591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83408" y="359961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i="0" u="none" strike="noStrike" baseline="0" dirty="0" smtClean="0"/>
              <a:t>FIGURE 22.15 Chop Saw for Preparing the Ends of Cylinder Samples for Compression Test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4588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4790" y="1260957"/>
            <a:ext cx="2165299" cy="20317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9438" y="3819067"/>
            <a:ext cx="7321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 smtClean="0"/>
              <a:t>FIGURE 22.16 Schematic Diagram of Cylinder Splitting Test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72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4904" y="988466"/>
            <a:ext cx="3456432" cy="1698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2160" y="3727627"/>
            <a:ext cx="9424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 smtClean="0"/>
              <a:t>FIGURE 22.17 Cylinder Sample in Frame for Splitting, and Split Sample After Testing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2902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0665" y="1340510"/>
            <a:ext cx="2516429" cy="16532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7886" y="3244334"/>
            <a:ext cx="38062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22.18 Schematic Diagram of Flexural Test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070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0782" y="807415"/>
            <a:ext cx="2622499" cy="2591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62394" y="4012430"/>
            <a:ext cx="5284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u="none" strike="noStrike" baseline="0" dirty="0" smtClean="0">
                <a:latin typeface="TradeGothic-Bold"/>
              </a:rPr>
              <a:t>FIGURE 22.19 Flexural Test on Concrete Prism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794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4185" y="2136953"/>
            <a:ext cx="3443630" cy="2584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2735" y="4999982"/>
            <a:ext cx="22542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22.2 The Slump Test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7457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405" y="1316779"/>
            <a:ext cx="2501798" cy="19275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24421" y="3500366"/>
            <a:ext cx="5835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u="none" strike="noStrike" baseline="0" dirty="0" smtClean="0">
                <a:latin typeface="TradeGothic-Bold"/>
              </a:rPr>
              <a:t>FIGURE 22.20 Schematic Diagram of </a:t>
            </a:r>
            <a:r>
              <a:rPr lang="en-US" b="1" i="0" u="none" strike="noStrike" baseline="0" dirty="0" err="1" smtClean="0">
                <a:latin typeface="TradeGothic-Bold"/>
              </a:rPr>
              <a:t>Sorptivity</a:t>
            </a:r>
            <a:r>
              <a:rPr lang="en-US" b="1" i="0" u="none" strike="noStrike" baseline="0" dirty="0" smtClean="0">
                <a:latin typeface="TradeGothic-Bold"/>
              </a:rPr>
              <a:t> Test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561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8214" y="1314907"/>
            <a:ext cx="2384755" cy="1960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16480" y="3617899"/>
            <a:ext cx="8071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u="none" strike="noStrike" baseline="0" dirty="0" smtClean="0">
                <a:latin typeface="TradeGothic-Bold"/>
              </a:rPr>
              <a:t>FIGURE 22.21 Schematic Diagram of “Rapid Chloride Migration” Test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633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645" y="945489"/>
            <a:ext cx="3379622" cy="22969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98526" y="3756398"/>
            <a:ext cx="5502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0" u="none" strike="noStrike" baseline="0" dirty="0" smtClean="0">
                <a:latin typeface="TradeGothic-Bold"/>
              </a:rPr>
              <a:t>FIGURE 22.22 The Rapid Chloride Migration Test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431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699" y="2200046"/>
            <a:ext cx="2984602" cy="245790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88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2901" y="2992831"/>
            <a:ext cx="2946197" cy="872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89713" y="4231886"/>
            <a:ext cx="3672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22.3 The Degree of </a:t>
            </a:r>
            <a:r>
              <a:rPr lang="en-US" sz="1400" b="1" i="0" u="none" strike="noStrike" baseline="0" dirty="0" err="1" smtClean="0"/>
              <a:t>Compactability</a:t>
            </a:r>
            <a:r>
              <a:rPr lang="en-US" sz="1400" b="1" i="0" u="none" strike="noStrike" baseline="0" dirty="0" smtClean="0"/>
              <a:t> Test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456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1949" y="2448763"/>
            <a:ext cx="2648102" cy="1960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6578" y="4780526"/>
            <a:ext cx="37827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22.4 Schematic Diagram of V Funnel Test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379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438" y="2353665"/>
            <a:ext cx="3043123" cy="21506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4151" y="4707374"/>
            <a:ext cx="2682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22.5 Concrete Viscometer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70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0547" y="2507285"/>
            <a:ext cx="3130906" cy="18434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9118" y="4689086"/>
            <a:ext cx="378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22.6 Schematic Output From Viscometer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12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1558" y="2339949"/>
            <a:ext cx="3408883" cy="2178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6246" y="4733465"/>
            <a:ext cx="66995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 smtClean="0"/>
              <a:t>FIGURE 22.7 Effect of Increasing Parameters of the Mix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10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0079" y="1254600"/>
            <a:ext cx="3291840" cy="19897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80982" y="3683246"/>
            <a:ext cx="2457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22.8 Types of Concrete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233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824" y="1044245"/>
            <a:ext cx="3291840" cy="19165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51686" y="3408926"/>
            <a:ext cx="3553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none" strike="noStrike" baseline="0" dirty="0" smtClean="0"/>
              <a:t>FIGURE 22.9 Schematic Diagram of Bleed Test</a:t>
            </a:r>
            <a:endParaRPr lang="en-US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2016 Elsevier Ltd.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633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406</Words>
  <Application>Microsoft Office PowerPoint</Application>
  <PresentationFormat>Custom</PresentationFormat>
  <Paragraphs>46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 Singh</dc:creator>
  <cp:lastModifiedBy>74456</cp:lastModifiedBy>
  <cp:revision>2</cp:revision>
  <dcterms:created xsi:type="dcterms:W3CDTF">2015-09-22T04:46:07Z</dcterms:created>
  <dcterms:modified xsi:type="dcterms:W3CDTF">2015-09-22T10:10:55Z</dcterms:modified>
</cp:coreProperties>
</file>